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6" r:id="rId1"/>
  </p:sldMasterIdLst>
  <p:notesMasterIdLst>
    <p:notesMasterId r:id="rId14"/>
  </p:notesMasterIdLst>
  <p:handoutMasterIdLst>
    <p:handoutMasterId r:id="rId15"/>
  </p:handoutMasterIdLst>
  <p:sldIdLst>
    <p:sldId id="311" r:id="rId2"/>
    <p:sldId id="302" r:id="rId3"/>
    <p:sldId id="309" r:id="rId4"/>
    <p:sldId id="310" r:id="rId5"/>
    <p:sldId id="312" r:id="rId6"/>
    <p:sldId id="303" r:id="rId7"/>
    <p:sldId id="313" r:id="rId8"/>
    <p:sldId id="304" r:id="rId9"/>
    <p:sldId id="301" r:id="rId10"/>
    <p:sldId id="314" r:id="rId11"/>
    <p:sldId id="316" r:id="rId12"/>
    <p:sldId id="315" r:id="rId13"/>
  </p:sldIdLst>
  <p:sldSz cx="9144000" cy="5143500" type="screen16x9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560">
          <p15:clr>
            <a:srgbClr val="A4A3A4"/>
          </p15:clr>
        </p15:guide>
        <p15:guide id="3" orient="horz" pos="2129">
          <p15:clr>
            <a:srgbClr val="A4A3A4"/>
          </p15:clr>
        </p15:guide>
        <p15:guide id="4" pos="4889">
          <p15:clr>
            <a:srgbClr val="A4A3A4"/>
          </p15:clr>
        </p15:guide>
        <p15:guide id="5" pos="2881">
          <p15:clr>
            <a:srgbClr val="A4A3A4"/>
          </p15:clr>
        </p15:guide>
        <p15:guide id="6" pos="1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8116" autoAdjust="0"/>
  </p:normalViewPr>
  <p:slideViewPr>
    <p:cSldViewPr snapToGrid="0">
      <p:cViewPr varScale="1">
        <p:scale>
          <a:sx n="106" d="100"/>
          <a:sy n="106" d="100"/>
        </p:scale>
        <p:origin x="954" y="102"/>
      </p:cViewPr>
      <p:guideLst>
        <p:guide orient="horz" pos="1620"/>
        <p:guide orient="horz" pos="1560"/>
        <p:guide orient="horz" pos="2129"/>
        <p:guide pos="4889"/>
        <p:guide pos="2881"/>
        <p:guide pos="1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9676-9C87-4D7C-944A-0DD307B2C7B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63B-7B8B-4E86-9185-97E5B048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38EB-1332-402A-89CC-5E06E40D1C9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02BD-617F-443A-9DC6-BE620467D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Waves.mp4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886200" y="0"/>
            <a:ext cx="41148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>
            <a:outerShdw blurRad="901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43" y="375388"/>
            <a:ext cx="2255157" cy="150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GettyImages_200300145-001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7029114" y="375388"/>
            <a:ext cx="2231136" cy="150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5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0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aves.mp4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28600" y="1943100"/>
            <a:ext cx="9601200" cy="97155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20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249" y="2305878"/>
            <a:ext cx="1523181" cy="112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GettyImages_200300145-001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218045" y="2295939"/>
            <a:ext cx="1500808" cy="110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830" y="2197164"/>
            <a:ext cx="4837113" cy="510778"/>
          </a:xfrm>
        </p:spPr>
        <p:txBody>
          <a:bodyPr anchor="t">
            <a:no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6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5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5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0C817505-E79A-4CE3-955B-46529E59C72C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651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963082"/>
          </a:xfrm>
        </p:spPr>
        <p:txBody>
          <a:bodyPr/>
          <a:lstStyle/>
          <a:p>
            <a:r>
              <a:rPr lang="en-GB" dirty="0" smtClean="0"/>
              <a:t>GCSE Moving Image Arts- Three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810693"/>
            <a:ext cx="6619244" cy="2704157"/>
          </a:xfrm>
        </p:spPr>
        <p:txBody>
          <a:bodyPr>
            <a:no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1- COMPONENT 1 (40%)</a:t>
            </a: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In Year 12, An examination will </a:t>
            </a:r>
            <a:r>
              <a:rPr lang="en-GB" sz="1400" dirty="0" smtClean="0">
                <a:latin typeface="Comic Sans MS" panose="030F0702030302020204" pitchFamily="66" charset="0"/>
              </a:rPr>
              <a:t>be sat in </a:t>
            </a:r>
            <a:r>
              <a:rPr lang="en-GB" sz="1400" dirty="0" smtClean="0">
                <a:latin typeface="Comic Sans MS" panose="030F0702030302020204" pitchFamily="66" charset="0"/>
              </a:rPr>
              <a:t>June and </a:t>
            </a:r>
            <a:r>
              <a:rPr lang="en-GB" sz="1400" dirty="0" smtClean="0">
                <a:latin typeface="Comic Sans MS" panose="030F0702030302020204" pitchFamily="66" charset="0"/>
              </a:rPr>
              <a:t>will have three different sections assessing your knowledge and application of film language, the industry itself and practical production understanding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2. </a:t>
            </a:r>
            <a:r>
              <a:rPr lang="en-GB" sz="1400" dirty="0" smtClean="0">
                <a:latin typeface="Comic Sans MS" panose="030F0702030302020204" pitchFamily="66" charset="0"/>
              </a:rPr>
              <a:t>COMPONENT 2 (20%) 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In Year 11, Four </a:t>
            </a:r>
            <a:r>
              <a:rPr lang="en-GB" sz="1400" dirty="0" smtClean="0">
                <a:latin typeface="Comic Sans MS" panose="030F0702030302020204" pitchFamily="66" charset="0"/>
              </a:rPr>
              <a:t>controlled assessment </a:t>
            </a:r>
            <a:r>
              <a:rPr lang="en-GB" sz="1400" dirty="0" smtClean="0">
                <a:latin typeface="Comic Sans MS" panose="030F0702030302020204" pitchFamily="66" charset="0"/>
              </a:rPr>
              <a:t>tasks completed </a:t>
            </a:r>
            <a:r>
              <a:rPr lang="en-GB" sz="1400" dirty="0" smtClean="0">
                <a:latin typeface="Comic Sans MS" panose="030F0702030302020204" pitchFamily="66" charset="0"/>
              </a:rPr>
              <a:t>on a series of tasks given by CEA</a:t>
            </a:r>
            <a:r>
              <a:rPr lang="en-GB" sz="1400" dirty="0" smtClean="0">
                <a:latin typeface="Comic Sans MS" panose="030F0702030302020204" pitchFamily="66" charset="0"/>
              </a:rPr>
              <a:t>. storyboard, animation, sound and camera &amp; editing task. </a:t>
            </a: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A heavily ‘theory based’ year.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3. COMPONENT 3 (40%)</a:t>
            </a: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In Year 12, Controlled assessment where you put together all you have learned in creating your own professional production.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6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the course for: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218099"/>
            <a:ext cx="6619244" cy="229675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Film enthusiasts who genuinely enjoy film and want to learn more about the practical and theoretical side of film-making.</a:t>
            </a:r>
          </a:p>
          <a:p>
            <a:r>
              <a:rPr lang="en-GB" sz="1800" dirty="0" smtClean="0"/>
              <a:t>People who understand that there is a lot of work to do with film theory.</a:t>
            </a:r>
          </a:p>
          <a:p>
            <a:r>
              <a:rPr lang="en-GB" sz="1800" dirty="0" smtClean="0"/>
              <a:t>Creative and hardworking students who realise that </a:t>
            </a:r>
            <a:r>
              <a:rPr lang="en-GB" sz="1800" b="1" dirty="0" smtClean="0">
                <a:solidFill>
                  <a:srgbClr val="FF0000"/>
                </a:solidFill>
              </a:rPr>
              <a:t>there will be quite a bit of writing to do.</a:t>
            </a:r>
          </a:p>
        </p:txBody>
      </p:sp>
    </p:spTree>
    <p:extLst>
      <p:ext uri="{BB962C8B-B14F-4D97-AF65-F5344CB8AC3E}">
        <p14:creationId xmlns:p14="http://schemas.microsoft.com/office/powerpoint/2010/main" val="368618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 not for: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199992"/>
            <a:ext cx="6619244" cy="2314858"/>
          </a:xfrm>
        </p:spPr>
        <p:txBody>
          <a:bodyPr>
            <a:noAutofit/>
          </a:bodyPr>
          <a:lstStyle/>
          <a:p>
            <a:r>
              <a:rPr lang="en-GB" sz="1800" dirty="0" smtClean="0"/>
              <a:t>People who fancy having a go with a camera</a:t>
            </a:r>
            <a:endParaRPr lang="en-GB" sz="1800" dirty="0"/>
          </a:p>
          <a:p>
            <a:r>
              <a:rPr lang="en-GB" sz="1800" dirty="0" smtClean="0"/>
              <a:t>People who believe that Moving Image Arts is about watching films</a:t>
            </a:r>
          </a:p>
          <a:p>
            <a:r>
              <a:rPr lang="en-GB" sz="1800" dirty="0" smtClean="0"/>
              <a:t>Anyone who thinks you will be writing less- you will be analysing film in as much detail as you study a novel!</a:t>
            </a:r>
          </a:p>
          <a:p>
            <a:r>
              <a:rPr lang="en-GB" sz="1800" dirty="0" smtClean="0"/>
              <a:t>Anyone who thinks that making a film or using editing software is easy.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626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Careers and Further </a:t>
            </a:r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353901"/>
            <a:ext cx="6619244" cy="2160949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We offer the subject at A Level between ourselves and Kilkeel High school. </a:t>
            </a:r>
          </a:p>
          <a:p>
            <a:r>
              <a:rPr lang="en-GB" sz="1800" dirty="0" smtClean="0"/>
              <a:t>There are many universities that offer film </a:t>
            </a:r>
            <a:r>
              <a:rPr lang="en-GB" sz="1800" dirty="0" smtClean="0"/>
              <a:t>studies.</a:t>
            </a:r>
            <a:endParaRPr lang="en-GB" sz="1800" dirty="0" smtClean="0"/>
          </a:p>
          <a:p>
            <a:r>
              <a:rPr lang="en-GB" sz="1800" dirty="0" smtClean="0"/>
              <a:t>It would be extremely useful for a career in the media or film industry which is flourishing right now in </a:t>
            </a:r>
            <a:r>
              <a:rPr lang="en-GB" sz="1800" dirty="0" smtClean="0"/>
              <a:t>NI.</a:t>
            </a:r>
          </a:p>
          <a:p>
            <a:r>
              <a:rPr lang="en-GB" sz="1800" b="1" dirty="0" smtClean="0"/>
              <a:t>For further information contact Mrs Hill: ahill444@c2ken.net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7214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94" y="425451"/>
            <a:ext cx="6571060" cy="1222374"/>
          </a:xfrm>
        </p:spPr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12- Component </a:t>
            </a:r>
            <a:r>
              <a:rPr lang="en-GB" dirty="0" smtClean="0"/>
              <a:t>1(EXAM)-</a:t>
            </a:r>
            <a:r>
              <a:rPr lang="en-GB" b="1" dirty="0" smtClean="0"/>
              <a:t>40%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94" y="1955549"/>
            <a:ext cx="6776362" cy="2672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>
                <a:latin typeface="Comic Sans MS" panose="030F0702030302020204" pitchFamily="66" charset="0"/>
              </a:rPr>
              <a:t>1 hour 30 </a:t>
            </a:r>
            <a:r>
              <a:rPr lang="en-GB" sz="1800" dirty="0" smtClean="0">
                <a:latin typeface="Comic Sans MS" panose="030F0702030302020204" pitchFamily="66" charset="0"/>
              </a:rPr>
              <a:t>minutes online ‘timed’ exam.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Watch a range of previously unseen audio and visual clips and short film </a:t>
            </a:r>
            <a:r>
              <a:rPr lang="en-GB" sz="1800" dirty="0" smtClean="0">
                <a:latin typeface="Comic Sans MS" panose="030F0702030302020204" pitchFamily="66" charset="0"/>
              </a:rPr>
              <a:t>sequences. 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Answer questions that assess analysis and evaluation of film language, audience and purpose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Scenario based questions that assess creative and production management skills.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Year 11-Term One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44" y="2055137"/>
            <a:ext cx="6413016" cy="2629752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Comic Sans MS" panose="030F0702030302020204" pitchFamily="66" charset="0"/>
              </a:rPr>
              <a:t>In term one-you will be analysing six film genres as set by CEA (the examination board):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Horror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The Western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Action/adventure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Romantic Comedy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Science Fiction</a:t>
            </a:r>
          </a:p>
          <a:p>
            <a:pPr lvl="1"/>
            <a:r>
              <a:rPr lang="en-GB" sz="1800" dirty="0" smtClean="0">
                <a:latin typeface="Comic Sans MS" panose="030F0702030302020204" pitchFamily="66" charset="0"/>
              </a:rPr>
              <a:t>Crime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5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11 Term 1- Film Language, Genre Theory, Narratives, representations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7" y="2290527"/>
            <a:ext cx="6830704" cy="254402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You will be studying these film “types” to identify how they are different, how they are the same and why genre is so important to film producers and audiences.</a:t>
            </a:r>
          </a:p>
          <a:p>
            <a:r>
              <a:rPr lang="en-GB" sz="1800" dirty="0" smtClean="0"/>
              <a:t>You will be looking at how narratives are created and how audiences respond to them.</a:t>
            </a:r>
          </a:p>
          <a:p>
            <a:r>
              <a:rPr lang="en-GB" sz="1800" dirty="0" smtClean="0"/>
              <a:t>Representation- How film uses a frame to create a world and people that we recognise but who are not real.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8150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11: Term Two: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97933"/>
            <a:ext cx="6619244" cy="181691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You will be learning and studying film language, in detail.</a:t>
            </a:r>
          </a:p>
          <a:p>
            <a:r>
              <a:rPr lang="en-GB" sz="1800" dirty="0" smtClean="0"/>
              <a:t>You will be completing the four set tasks for your CA</a:t>
            </a:r>
          </a:p>
          <a:p>
            <a:r>
              <a:rPr lang="en-GB" sz="1800" dirty="0" smtClean="0"/>
              <a:t>These will be giving you the skills you need to prepare you for your final Controlled Assessment in year 12.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584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11 Assessment- component 2-20% Term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326741"/>
            <a:ext cx="6619244" cy="2188109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Skills in moving image production</a:t>
            </a:r>
          </a:p>
          <a:p>
            <a:r>
              <a:rPr lang="en-GB" sz="1800" dirty="0" smtClean="0"/>
              <a:t>Complete four tasks that test:</a:t>
            </a:r>
          </a:p>
          <a:p>
            <a:pPr lvl="1"/>
            <a:r>
              <a:rPr lang="en-GB" sz="1800" dirty="0" smtClean="0"/>
              <a:t>Storyboarding</a:t>
            </a:r>
          </a:p>
          <a:p>
            <a:pPr lvl="1"/>
            <a:r>
              <a:rPr lang="en-GB" sz="1800" dirty="0" smtClean="0"/>
              <a:t>Camera and editing</a:t>
            </a:r>
          </a:p>
          <a:p>
            <a:pPr lvl="1"/>
            <a:r>
              <a:rPr lang="en-GB" sz="1800" dirty="0" smtClean="0"/>
              <a:t>Sound </a:t>
            </a:r>
          </a:p>
          <a:p>
            <a:pPr lvl="1"/>
            <a:r>
              <a:rPr lang="en-GB" sz="1800" dirty="0"/>
              <a:t>A</a:t>
            </a:r>
            <a:r>
              <a:rPr lang="en-GB" sz="1800" dirty="0" smtClean="0"/>
              <a:t>nimation</a:t>
            </a:r>
          </a:p>
        </p:txBody>
      </p:sp>
    </p:spTree>
    <p:extLst>
      <p:ext uri="{BB962C8B-B14F-4D97-AF65-F5344CB8AC3E}">
        <p14:creationId xmlns:p14="http://schemas.microsoft.com/office/powerpoint/2010/main" val="344964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11: Term three: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498756"/>
            <a:ext cx="6619244" cy="201609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Industry Practices and Contexts</a:t>
            </a:r>
          </a:p>
          <a:p>
            <a:r>
              <a:rPr lang="en-GB" sz="1800" dirty="0" smtClean="0"/>
              <a:t>This is the business and the practical side of film making.</a:t>
            </a:r>
          </a:p>
          <a:p>
            <a:r>
              <a:rPr lang="en-GB" sz="1800" dirty="0" smtClean="0"/>
              <a:t>Health and safety</a:t>
            </a:r>
          </a:p>
          <a:p>
            <a:r>
              <a:rPr lang="en-GB" sz="1800" dirty="0" smtClean="0"/>
              <a:t>Scheduling</a:t>
            </a:r>
          </a:p>
          <a:p>
            <a:r>
              <a:rPr lang="en-GB" sz="1800" dirty="0" smtClean="0"/>
              <a:t>Film Distribution, marketing, how studios work.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9794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–component 3- 40-%</a:t>
            </a:r>
            <a:br>
              <a:rPr lang="en-GB" dirty="0" smtClean="0"/>
            </a:br>
            <a:r>
              <a:rPr lang="en-GB" dirty="0" smtClean="0"/>
              <a:t>Year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471596"/>
            <a:ext cx="6619244" cy="2043254"/>
          </a:xfrm>
        </p:spPr>
        <p:txBody>
          <a:bodyPr>
            <a:noAutofit/>
          </a:bodyPr>
          <a:lstStyle/>
          <a:p>
            <a:r>
              <a:rPr lang="en-GB" sz="1800" dirty="0" smtClean="0"/>
              <a:t>Compulsory controlled assessment portfolio:</a:t>
            </a:r>
          </a:p>
          <a:p>
            <a:pPr lvl="1"/>
            <a:r>
              <a:rPr lang="en-GB" sz="1800" dirty="0" smtClean="0"/>
              <a:t>Research analysis</a:t>
            </a:r>
          </a:p>
          <a:p>
            <a:pPr lvl="1"/>
            <a:r>
              <a:rPr lang="en-GB" sz="1800" dirty="0" smtClean="0"/>
              <a:t>Pre-production material</a:t>
            </a:r>
          </a:p>
          <a:p>
            <a:pPr lvl="1"/>
            <a:r>
              <a:rPr lang="en-GB" sz="1800" dirty="0" smtClean="0"/>
              <a:t>A completed moving image produce</a:t>
            </a:r>
          </a:p>
          <a:p>
            <a:pPr lvl="1"/>
            <a:r>
              <a:rPr lang="en-GB" sz="1800" dirty="0" smtClean="0"/>
              <a:t>An evaluation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24225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short you will be: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326741"/>
            <a:ext cx="6619244" cy="218810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Analysing and watching </a:t>
            </a:r>
            <a:r>
              <a:rPr lang="en-GB" sz="1800" dirty="0"/>
              <a:t>f</a:t>
            </a:r>
            <a:r>
              <a:rPr lang="en-GB" sz="1800" dirty="0" smtClean="0"/>
              <a:t>ilms </a:t>
            </a:r>
          </a:p>
          <a:p>
            <a:r>
              <a:rPr lang="en-GB" sz="1800" dirty="0" smtClean="0"/>
              <a:t>Making films</a:t>
            </a:r>
          </a:p>
          <a:p>
            <a:r>
              <a:rPr lang="en-GB" sz="1800" dirty="0" smtClean="0"/>
              <a:t>Editing films</a:t>
            </a:r>
          </a:p>
          <a:p>
            <a:r>
              <a:rPr lang="en-GB" sz="1800" dirty="0" smtClean="0"/>
              <a:t>Evaluating and </a:t>
            </a:r>
            <a:r>
              <a:rPr lang="en-GB" sz="1800" b="1" dirty="0" smtClean="0">
                <a:solidFill>
                  <a:srgbClr val="FF0000"/>
                </a:solidFill>
              </a:rPr>
              <a:t>writing</a:t>
            </a:r>
            <a:r>
              <a:rPr lang="en-GB" sz="1800" dirty="0" smtClean="0"/>
              <a:t> about what you see and what you do.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677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629</Words>
  <Application>Microsoft Office PowerPoint</Application>
  <PresentationFormat>On-screen Show (16:9)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Constantia</vt:lpstr>
      <vt:lpstr>Wingdings 3</vt:lpstr>
      <vt:lpstr>Ion Boardroom</vt:lpstr>
      <vt:lpstr>GCSE Moving Image Arts- Three parts</vt:lpstr>
      <vt:lpstr>Year 12- Component 1(EXAM)-40% </vt:lpstr>
      <vt:lpstr>Year 11-Term One</vt:lpstr>
      <vt:lpstr>Year 11 Term 1- Film Language, Genre Theory, Narratives, representations</vt:lpstr>
      <vt:lpstr>Year 11: Term Two:</vt:lpstr>
      <vt:lpstr>Year 11 Assessment- component 2-20% Term 2</vt:lpstr>
      <vt:lpstr>Year 11: Term three:</vt:lpstr>
      <vt:lpstr>Assessment –component 3- 40-% Year 12</vt:lpstr>
      <vt:lpstr>In short you will be:</vt:lpstr>
      <vt:lpstr>Who is the course for:</vt:lpstr>
      <vt:lpstr>Who is it not for:</vt:lpstr>
      <vt:lpstr>Careers and Further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2010-04-09T00:06:37Z</dcterms:created>
  <dcterms:modified xsi:type="dcterms:W3CDTF">2022-01-10T10:40:05Z</dcterms:modified>
</cp:coreProperties>
</file>